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7" r:id="rId4"/>
    <p:sldId id="368" r:id="rId6"/>
    <p:sldId id="355" r:id="rId7"/>
    <p:sldId id="369" r:id="rId8"/>
    <p:sldId id="370" r:id="rId9"/>
    <p:sldId id="371" r:id="rId10"/>
    <p:sldId id="363" r:id="rId11"/>
    <p:sldId id="372" r:id="rId12"/>
    <p:sldId id="373" r:id="rId13"/>
    <p:sldId id="374" r:id="rId14"/>
    <p:sldId id="37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383" autoAdjust="0"/>
  </p:normalViewPr>
  <p:slideViewPr>
    <p:cSldViewPr snapToGrid="0">
      <p:cViewPr varScale="1">
        <p:scale>
          <a:sx n="81" d="100"/>
          <a:sy n="81" d="100"/>
        </p:scale>
        <p:origin x="76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wdp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E29D6-4340-4943-9874-52893085F7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9F1EC2-964F-4815-AADE-66C6DBF7E7A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0DEAE63-D6C4-437F-B8DA-DA689F991AA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>
  <p:cSld name="1_标题幻灯片">
    <p:bg>
      <p:bgPr>
        <a:pattFill prst="ltUpDiag">
          <a:fgClr>
            <a:schemeClr val="accent6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 dir="rd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9" Type="http://schemas.openxmlformats.org/officeDocument/2006/relationships/theme" Target="../theme/theme2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5C4A6-6EA6-4F24-8440-6E11A4DE37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4A29C-5F78-4BAA-A6FF-E3B91D4220C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124E6-AE51-4671-856A-99924B20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4F558-97E3-486C-A6EE-2D3F5EEF069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8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15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16.png"/><Relationship Id="rId3" Type="http://schemas.openxmlformats.org/officeDocument/2006/relationships/tags" Target="../tags/tag1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18.xml"/><Relationship Id="rId6" Type="http://schemas.openxmlformats.org/officeDocument/2006/relationships/image" Target="../media/image11.png"/><Relationship Id="rId5" Type="http://schemas.openxmlformats.org/officeDocument/2006/relationships/image" Target="../media/image1.svg"/><Relationship Id="rId4" Type="http://schemas.openxmlformats.org/officeDocument/2006/relationships/image" Target="../media/image10.png"/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1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429002"/>
            <a:ext cx="12192000" cy="2437647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4" tIns="60941" rIns="121884" bIns="60941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103" name="Picture 2" descr="C:\Users\Administrator\Desktop\微立体创业计划\001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683" y="380348"/>
            <a:ext cx="2622992" cy="2622637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3" descr="C:\Users\Administrator\Desktop\微立体创业计划\00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738" y="280373"/>
            <a:ext cx="2974047" cy="2973644"/>
          </a:xfrm>
          <a:prstGeom prst="rect">
            <a:avLst/>
          </a:prstGeom>
          <a:noFill/>
          <a:effectLst>
            <a:outerShdw blurRad="292100" dist="177800" dir="2460000" sx="99000" sy="99000" algn="l" rotWithShape="0">
              <a:prstClr val="black">
                <a:alpha val="39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圆角矩形 22"/>
          <p:cNvSpPr/>
          <p:nvPr/>
        </p:nvSpPr>
        <p:spPr>
          <a:xfrm>
            <a:off x="3132152" y="4413122"/>
            <a:ext cx="5855633" cy="575887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4" tIns="60941" rIns="121884" bIns="60941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10965" y="4385945"/>
            <a:ext cx="4950460" cy="615515"/>
          </a:xfrm>
          <a:prstGeom prst="rect">
            <a:avLst/>
          </a:prstGeom>
          <a:noFill/>
        </p:spPr>
        <p:txBody>
          <a:bodyPr wrap="square" lIns="121884" tIns="60941" rIns="121884" bIns="60941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>
                <a:solidFill>
                  <a:prstClr val="white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用户交互技术项目答辩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方正兰亭粗黑_GBK" panose="02000000000000000000" pitchFamily="2" charset="-122"/>
              <a:ea typeface="方正兰亭粗黑_GBK" panose="02000000000000000000" pitchFamily="2" charset="-122"/>
              <a:cs typeface="+mn-cs"/>
            </a:endParaRPr>
          </a:p>
        </p:txBody>
      </p:sp>
      <p:grpSp>
        <p:nvGrpSpPr>
          <p:cNvPr id="25" name="Group 91"/>
          <p:cNvGrpSpPr/>
          <p:nvPr/>
        </p:nvGrpSpPr>
        <p:grpSpPr bwMode="auto">
          <a:xfrm>
            <a:off x="3146439" y="4433815"/>
            <a:ext cx="520736" cy="791219"/>
            <a:chOff x="936" y="1480"/>
            <a:chExt cx="1589" cy="2415"/>
          </a:xfrm>
        </p:grpSpPr>
        <p:grpSp>
          <p:nvGrpSpPr>
            <p:cNvPr id="26" name="组合 33"/>
            <p:cNvGrpSpPr/>
            <p:nvPr/>
          </p:nvGrpSpPr>
          <p:grpSpPr bwMode="auto">
            <a:xfrm>
              <a:off x="985" y="1582"/>
              <a:ext cx="1441" cy="2313"/>
              <a:chOff x="1754168" y="3653262"/>
              <a:chExt cx="1857599" cy="2987139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1754168" y="3653262"/>
                <a:ext cx="1857599" cy="1857597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innerShdw blurRad="88900" dist="635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 Light" panose="02010600030101010101" charset="-122"/>
                  <a:ea typeface="方正超粗黑简体" panose="03000509000000000000" pitchFamily="65" charset="-122"/>
                  <a:cs typeface="+mn-cs"/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1911556" y="3810650"/>
                <a:ext cx="1542822" cy="1542820"/>
              </a:xfrm>
              <a:prstGeom prst="ellipse">
                <a:avLst/>
              </a:prstGeom>
              <a:solidFill>
                <a:srgbClr val="C20100"/>
              </a:solidFill>
              <a:ln w="28575">
                <a:gradFill flip="none" rotWithShape="1">
                  <a:gsLst>
                    <a:gs pos="100000">
                      <a:srgbClr val="FFFFFF"/>
                    </a:gs>
                    <a:gs pos="0">
                      <a:srgbClr val="CECED0"/>
                    </a:gs>
                  </a:gsLst>
                  <a:lin ang="13500000" scaled="1"/>
                  <a:tileRect/>
                </a:gradFill>
              </a:ln>
              <a:effectLst>
                <a:outerShdw blurRad="190500" dist="88900" dir="2700000" algn="tl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1890879" y="3789973"/>
                <a:ext cx="1584176" cy="1584174"/>
              </a:xfrm>
              <a:prstGeom prst="ellipse">
                <a:avLst/>
              </a:prstGeom>
              <a:solidFill>
                <a:srgbClr val="1A3F6C"/>
              </a:solidFill>
              <a:ln>
                <a:noFill/>
              </a:ln>
              <a:effectLst>
                <a:innerShdw blurRad="88900" dist="635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87CF"/>
                  </a:solidFill>
                  <a:effectLst/>
                  <a:uLnTx/>
                  <a:uFillTx/>
                  <a:latin typeface="等线 Light" panose="02010600030101010101" charset="-122"/>
                  <a:ea typeface="方正超粗黑简体" panose="03000509000000000000" pitchFamily="65" charset="-122"/>
                  <a:cs typeface="+mn-cs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2318103" y="4093188"/>
                <a:ext cx="726661" cy="25472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3600" b="1" i="0" u="none" strike="noStrike" kern="1200" cap="none" spc="0" normalizeH="0" baseline="0" noProof="0">
                  <a:ln>
                    <a:noFill/>
                  </a:ln>
                  <a:solidFill>
                    <a:srgbClr val="CA009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27" name="组合 4"/>
            <p:cNvGrpSpPr/>
            <p:nvPr/>
          </p:nvGrpSpPr>
          <p:grpSpPr bwMode="auto">
            <a:xfrm>
              <a:off x="936" y="1480"/>
              <a:ext cx="1589" cy="1588"/>
              <a:chOff x="3733576" y="3930057"/>
              <a:chExt cx="1801556" cy="1800152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4003576" y="4200057"/>
                <a:ext cx="1260000" cy="126000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29" name="任意多边形 6"/>
              <p:cNvSpPr/>
              <p:nvPr/>
            </p:nvSpPr>
            <p:spPr>
              <a:xfrm>
                <a:off x="3734710" y="3930057"/>
                <a:ext cx="1800422" cy="1800152"/>
              </a:xfrm>
              <a:custGeom>
                <a:avLst/>
                <a:gdLst>
                  <a:gd name="connsiteX0" fmla="*/ 900000 w 1800000"/>
                  <a:gd name="connsiteY0" fmla="*/ 0 h 1800000"/>
                  <a:gd name="connsiteX1" fmla="*/ 1800000 w 1800000"/>
                  <a:gd name="connsiteY1" fmla="*/ 900000 h 1800000"/>
                  <a:gd name="connsiteX2" fmla="*/ 900000 w 1800000"/>
                  <a:gd name="connsiteY2" fmla="*/ 1800000 h 1800000"/>
                  <a:gd name="connsiteX3" fmla="*/ 0 w 1800000"/>
                  <a:gd name="connsiteY3" fmla="*/ 900000 h 1800000"/>
                  <a:gd name="connsiteX4" fmla="*/ 900000 w 1800000"/>
                  <a:gd name="connsiteY4" fmla="*/ 0 h 1800000"/>
                  <a:gd name="connsiteX5" fmla="*/ 900000 w 1800000"/>
                  <a:gd name="connsiteY5" fmla="*/ 270000 h 1800000"/>
                  <a:gd name="connsiteX6" fmla="*/ 270000 w 1800000"/>
                  <a:gd name="connsiteY6" fmla="*/ 900000 h 1800000"/>
                  <a:gd name="connsiteX7" fmla="*/ 900000 w 1800000"/>
                  <a:gd name="connsiteY7" fmla="*/ 1530000 h 1800000"/>
                  <a:gd name="connsiteX8" fmla="*/ 1530000 w 1800000"/>
                  <a:gd name="connsiteY8" fmla="*/ 900000 h 1800000"/>
                  <a:gd name="connsiteX9" fmla="*/ 900000 w 1800000"/>
                  <a:gd name="connsiteY9" fmla="*/ 270000 h 180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000" h="1800000">
                    <a:moveTo>
                      <a:pt x="900000" y="0"/>
                    </a:moveTo>
                    <a:cubicBezTo>
                      <a:pt x="1397056" y="0"/>
                      <a:pt x="1800000" y="402944"/>
                      <a:pt x="1800000" y="900000"/>
                    </a:cubicBezTo>
                    <a:cubicBezTo>
                      <a:pt x="1800000" y="1397056"/>
                      <a:pt x="1397056" y="1800000"/>
                      <a:pt x="900000" y="1800000"/>
                    </a:cubicBezTo>
                    <a:cubicBezTo>
                      <a:pt x="402944" y="1800000"/>
                      <a:pt x="0" y="1397056"/>
                      <a:pt x="0" y="900000"/>
                    </a:cubicBezTo>
                    <a:cubicBezTo>
                      <a:pt x="0" y="402944"/>
                      <a:pt x="402944" y="0"/>
                      <a:pt x="900000" y="0"/>
                    </a:cubicBezTo>
                    <a:close/>
                    <a:moveTo>
                      <a:pt x="900000" y="270000"/>
                    </a:moveTo>
                    <a:cubicBezTo>
                      <a:pt x="552061" y="270000"/>
                      <a:pt x="270000" y="552061"/>
                      <a:pt x="270000" y="900000"/>
                    </a:cubicBezTo>
                    <a:cubicBezTo>
                      <a:pt x="270000" y="1247939"/>
                      <a:pt x="552061" y="1530000"/>
                      <a:pt x="900000" y="1530000"/>
                    </a:cubicBezTo>
                    <a:cubicBezTo>
                      <a:pt x="1247939" y="1530000"/>
                      <a:pt x="1530000" y="1247939"/>
                      <a:pt x="1530000" y="900000"/>
                    </a:cubicBezTo>
                    <a:cubicBezTo>
                      <a:pt x="1530000" y="552061"/>
                      <a:pt x="1247939" y="270000"/>
                      <a:pt x="900000" y="270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0F0F0"/>
                  </a:gs>
                  <a:gs pos="100000">
                    <a:srgbClr val="DBDBDB"/>
                  </a:gs>
                </a:gsLst>
                <a:lin ang="2700000" scaled="1"/>
              </a:gradFill>
              <a:ln>
                <a:noFill/>
              </a:ln>
              <a:effectLst>
                <a:outerShdw blurRad="889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30" name="椭圆 7"/>
              <p:cNvSpPr/>
              <p:nvPr/>
            </p:nvSpPr>
            <p:spPr>
              <a:xfrm>
                <a:off x="3733576" y="3930057"/>
                <a:ext cx="1800000" cy="180000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</p:grpSp>
      <p:pic>
        <p:nvPicPr>
          <p:cNvPr id="35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7848" y="4605610"/>
            <a:ext cx="1967059" cy="4714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35050" y="3481705"/>
            <a:ext cx="10728325" cy="859155"/>
          </a:xfrm>
          <a:prstGeom prst="rect">
            <a:avLst/>
          </a:prstGeom>
          <a:noFill/>
        </p:spPr>
        <p:txBody>
          <a:bodyPr wrap="square" lIns="121884" tIns="60941" rIns="121884" bIns="60941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车行伴侣</a:t>
            </a:r>
            <a:r>
              <a:rPr lang="en-US" altLang="zh-CN" sz="48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8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智慧驾驶语音识别APP</a:t>
            </a:r>
            <a:endParaRPr lang="zh-CN" altLang="en-US" sz="48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21635" y="5201285"/>
            <a:ext cx="7228205" cy="665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sz="186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1951095 </a:t>
            </a:r>
            <a:r>
              <a:rPr kumimoji="0" lang="zh-CN" altLang="en-US" sz="18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梁伊雯   </a:t>
            </a:r>
            <a:r>
              <a:rPr kumimoji="0" lang="zh-CN" altLang="en-US" sz="186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1951328 曹峰源</a:t>
            </a:r>
            <a:endParaRPr kumimoji="0" lang="zh-CN" altLang="en-US" sz="18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</a:t>
            </a:r>
            <a:endParaRPr kumimoji="0" lang="zh-CN" altLang="en-US" sz="186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图片 2" descr="C:/Users/12849/AppData/Local/Temp/kaimatting/20220303194530/output_aiMatting_20220303194555.pngoutput_aiMatting_2022030319455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1165" y="939165"/>
            <a:ext cx="1656715" cy="16567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4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2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1700"/>
                                  </p:stCondLst>
                                  <p:iterate type="lt">
                                    <p:tmPct val="23333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66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66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566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66"/>
                            </p:stCondLst>
                            <p:childTnLst>
                              <p:par>
                                <p:cTn id="3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6.17284E-7 L 0.42031 0.00093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07" y="31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1.23457E-6 L 0.41459 -0.00216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729" y="-123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8066"/>
                            </p:stCondLst>
                            <p:childTnLst>
                              <p:par>
                                <p:cTn id="4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566"/>
                            </p:stCondLst>
                            <p:childTnLst>
                              <p:par>
                                <p:cTn id="5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3" grpId="0" animBg="1"/>
      <p:bldP spid="24" grpId="0"/>
      <p:bldP spid="2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5" name="TextBox 34"/>
          <p:cNvSpPr txBox="1"/>
          <p:nvPr/>
        </p:nvSpPr>
        <p:spPr>
          <a:xfrm>
            <a:off x="1211943" y="275107"/>
            <a:ext cx="1755609" cy="5024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5" spc="400">
                <a:latin typeface="方正兰亭细黑_GBK" pitchFamily="2" charset="-122"/>
                <a:ea typeface="方正兰亭细黑_GBK" pitchFamily="2" charset="-122"/>
              </a:rPr>
              <a:t>项目展示</a:t>
            </a:r>
            <a:endParaRPr lang="zh-CN" altLang="en-US" sz="2665" spc="4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6" name="TextBox 35"/>
          <p:cNvSpPr txBox="1"/>
          <p:nvPr/>
        </p:nvSpPr>
        <p:spPr>
          <a:xfrm>
            <a:off x="3082479" y="340671"/>
            <a:ext cx="2621230" cy="420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135">
                <a:solidFill>
                  <a:srgbClr val="C00000"/>
                </a:solidFill>
                <a:latin typeface="Kozuka Gothic Pro R" pitchFamily="34" charset="-128"/>
                <a:ea typeface="宋体" panose="02010600030101010101" pitchFamily="2" charset="-122"/>
              </a:rPr>
              <a:t>PROJECT DISPLAY</a:t>
            </a:r>
            <a:endParaRPr lang="en-US" altLang="zh-CN" sz="2135" dirty="0">
              <a:solidFill>
                <a:srgbClr val="C00000"/>
              </a:solidFill>
              <a:latin typeface="Kozuka Gothic Pro R" pitchFamily="34" charset="-128"/>
              <a:ea typeface="宋体" panose="02010600030101010101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896466" y="411704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用户交互演示视频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383569" y="975012"/>
            <a:ext cx="2791641" cy="577028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595755" y="3244850"/>
            <a:ext cx="16465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信息交互界面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1630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5" name="TextBox 34"/>
          <p:cNvSpPr txBox="1"/>
          <p:nvPr/>
        </p:nvSpPr>
        <p:spPr>
          <a:xfrm>
            <a:off x="1211943" y="275107"/>
            <a:ext cx="1755609" cy="5024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5" spc="400">
                <a:latin typeface="方正兰亭细黑_GBK" pitchFamily="2" charset="-122"/>
                <a:ea typeface="方正兰亭细黑_GBK" pitchFamily="2" charset="-122"/>
              </a:rPr>
              <a:t>项目展示</a:t>
            </a:r>
            <a:endParaRPr lang="zh-CN" altLang="en-US" sz="2665" spc="4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6" name="TextBox 35"/>
          <p:cNvSpPr txBox="1"/>
          <p:nvPr/>
        </p:nvSpPr>
        <p:spPr>
          <a:xfrm>
            <a:off x="3082479" y="340671"/>
            <a:ext cx="2621230" cy="420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135">
                <a:solidFill>
                  <a:srgbClr val="C00000"/>
                </a:solidFill>
                <a:latin typeface="Kozuka Gothic Pro R" pitchFamily="34" charset="-128"/>
                <a:ea typeface="宋体" panose="02010600030101010101" pitchFamily="2" charset="-122"/>
              </a:rPr>
              <a:t>PROJECT DISPLAY</a:t>
            </a:r>
            <a:endParaRPr lang="en-US" altLang="zh-CN" sz="2135" dirty="0">
              <a:solidFill>
                <a:srgbClr val="C00000"/>
              </a:solidFill>
              <a:latin typeface="Kozuka Gothic Pro R" pitchFamily="34" charset="-128"/>
              <a:ea typeface="宋体" panose="02010600030101010101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896466" y="411704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5153660" y="996315"/>
            <a:ext cx="16465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小车控制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界面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语音前后端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08075" y="1409700"/>
            <a:ext cx="9737090" cy="53232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25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3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5039883" cy="68580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TextBox 1"/>
          <p:cNvSpPr txBox="1"/>
          <p:nvPr/>
        </p:nvSpPr>
        <p:spPr>
          <a:xfrm>
            <a:off x="5449200" y="2751130"/>
            <a:ext cx="2922595" cy="913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335" b="1">
                <a:latin typeface="方正兰亭细黑_GBK" pitchFamily="2" charset="-122"/>
                <a:ea typeface="方正兰亭细黑_GBK" pitchFamily="2" charset="-122"/>
              </a:rPr>
              <a:t>项目情景</a:t>
            </a:r>
            <a:endParaRPr lang="zh-CN" altLang="en-US" sz="5335" b="1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93155" y="3862199"/>
            <a:ext cx="1654707" cy="410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6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endParaRPr lang="zh-CN" altLang="en-US" sz="266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3017043" y="1928533"/>
            <a:ext cx="1734808" cy="1734808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TextBox 34"/>
          <p:cNvSpPr txBox="1"/>
          <p:nvPr/>
        </p:nvSpPr>
        <p:spPr>
          <a:xfrm>
            <a:off x="1211943" y="275107"/>
            <a:ext cx="1755609" cy="5024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5" spc="400">
                <a:latin typeface="方正兰亭细黑_GBK" pitchFamily="2" charset="-122"/>
                <a:ea typeface="方正兰亭细黑_GBK" pitchFamily="2" charset="-122"/>
              </a:rPr>
              <a:t>项目情景</a:t>
            </a:r>
            <a:endParaRPr lang="zh-CN" altLang="en-US" sz="2665" spc="4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" name="TextBox 35"/>
          <p:cNvSpPr txBox="1"/>
          <p:nvPr/>
        </p:nvSpPr>
        <p:spPr>
          <a:xfrm>
            <a:off x="3086924" y="356546"/>
            <a:ext cx="2369559" cy="420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>
                <a:solidFill>
                  <a:srgbClr val="C00000"/>
                </a:solidFill>
                <a:latin typeface="Kozuka Gothic Pro R" pitchFamily="34" charset="-128"/>
                <a:ea typeface="宋体" panose="02010600030101010101" pitchFamily="2" charset="-122"/>
              </a:rPr>
              <a:t>PROJECT SCENE</a:t>
            </a:r>
            <a:endParaRPr lang="en-US" altLang="zh-CN" sz="2135" dirty="0">
              <a:solidFill>
                <a:srgbClr val="C00000"/>
              </a:solidFill>
              <a:latin typeface="Kozuka Gothic Pro R" pitchFamily="34" charset="-128"/>
              <a:ea typeface="宋体" panose="02010600030101010101" pitchFamily="2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975206" y="383764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5966974" y="1876226"/>
            <a:ext cx="5034401" cy="33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随着人们生活水平和收入的提高，汽车销量也在不断的增长，到目前为止几乎可以说每家都有一辆汽车。国家也出台了扶持汽车行业的相关政策，从而推动汽车消费的增长。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而在行驶过程中，驾驶者很难通过打字来使用互联网。所以我们开发了这款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以解决驾驶过程中不方便打字的问题。提升汽车的智能化，提升乘客体验感。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237" y="2029875"/>
            <a:ext cx="4197373" cy="2798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5039883" cy="68580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TextBox 1"/>
          <p:cNvSpPr txBox="1"/>
          <p:nvPr/>
        </p:nvSpPr>
        <p:spPr>
          <a:xfrm>
            <a:off x="5449200" y="2751130"/>
            <a:ext cx="2922595" cy="913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335" b="1">
                <a:latin typeface="方正兰亭细黑_GBK" pitchFamily="2" charset="-122"/>
                <a:ea typeface="方正兰亭细黑_GBK" pitchFamily="2" charset="-122"/>
              </a:rPr>
              <a:t>项目功能</a:t>
            </a:r>
            <a:endParaRPr lang="zh-CN" altLang="en-US" sz="5335" b="1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93155" y="3862199"/>
            <a:ext cx="1654707" cy="410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665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zh-CN" altLang="en-US" sz="266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3017043" y="1928533"/>
            <a:ext cx="1734808" cy="1734808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TextBox 34"/>
          <p:cNvSpPr txBox="1"/>
          <p:nvPr/>
        </p:nvSpPr>
        <p:spPr>
          <a:xfrm>
            <a:off x="1211943" y="275107"/>
            <a:ext cx="1755609" cy="5024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5" spc="400">
                <a:latin typeface="方正兰亭细黑_GBK" pitchFamily="2" charset="-122"/>
                <a:ea typeface="方正兰亭细黑_GBK" pitchFamily="2" charset="-122"/>
              </a:rPr>
              <a:t>项目功能</a:t>
            </a:r>
            <a:endParaRPr lang="zh-CN" altLang="en-US" sz="2665" spc="4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" name="TextBox 35"/>
          <p:cNvSpPr txBox="1"/>
          <p:nvPr/>
        </p:nvSpPr>
        <p:spPr>
          <a:xfrm>
            <a:off x="3086924" y="356546"/>
            <a:ext cx="1603324" cy="420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>
                <a:solidFill>
                  <a:srgbClr val="C00000"/>
                </a:solidFill>
                <a:latin typeface="Kozuka Gothic Pro R" pitchFamily="34" charset="-128"/>
                <a:ea typeface="宋体" panose="02010600030101010101" pitchFamily="2" charset="-122"/>
              </a:rPr>
              <a:t>FUNCTION</a:t>
            </a:r>
            <a:endParaRPr lang="en-US" altLang="zh-CN" sz="2135" dirty="0">
              <a:solidFill>
                <a:srgbClr val="C00000"/>
              </a:solidFill>
              <a:latin typeface="Kozuka Gothic Pro R" pitchFamily="34" charset="-128"/>
              <a:ea typeface="宋体" panose="02010600030101010101" pitchFamily="2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975206" y="383764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1842649" y="1354776"/>
            <a:ext cx="8015726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端控制仿真环境中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ros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小车的运动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42649" y="2221153"/>
            <a:ext cx="6663176" cy="2120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端语音交互查询信息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-&gt;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查询地区天气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7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获取新闻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7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查询尾号限行政策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7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查询地区情况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7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查询地区灾害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842649" y="4461991"/>
            <a:ext cx="6663176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端语音调用系统功能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-&gt;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打电话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7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发求救短信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7"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打开相机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5039883" cy="68580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TextBox 1"/>
          <p:cNvSpPr txBox="1"/>
          <p:nvPr/>
        </p:nvSpPr>
        <p:spPr>
          <a:xfrm>
            <a:off x="5449200" y="2751130"/>
            <a:ext cx="2922595" cy="913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335" b="1">
                <a:latin typeface="方正兰亭细黑_GBK" pitchFamily="2" charset="-122"/>
                <a:ea typeface="方正兰亭细黑_GBK" pitchFamily="2" charset="-122"/>
              </a:rPr>
              <a:t>界面设计</a:t>
            </a:r>
            <a:endParaRPr lang="zh-CN" altLang="en-US" sz="5335" b="1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93155" y="3862199"/>
            <a:ext cx="1654707" cy="410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665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CN" altLang="en-US" sz="266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3017043" y="1928533"/>
            <a:ext cx="1734808" cy="1734808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5" name="TextBox 34"/>
          <p:cNvSpPr txBox="1"/>
          <p:nvPr/>
        </p:nvSpPr>
        <p:spPr>
          <a:xfrm>
            <a:off x="1211943" y="275107"/>
            <a:ext cx="1755609" cy="5024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5" spc="400" dirty="0">
                <a:latin typeface="方正兰亭细黑_GBK" pitchFamily="2" charset="-122"/>
                <a:ea typeface="方正兰亭细黑_GBK" pitchFamily="2" charset="-122"/>
              </a:rPr>
              <a:t>前端设计</a:t>
            </a:r>
            <a:endParaRPr lang="zh-CN" altLang="en-US" sz="2665" spc="4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6" name="TextBox 35"/>
          <p:cNvSpPr txBox="1"/>
          <p:nvPr/>
        </p:nvSpPr>
        <p:spPr>
          <a:xfrm>
            <a:off x="3082479" y="340671"/>
            <a:ext cx="2893695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135" dirty="0">
                <a:solidFill>
                  <a:srgbClr val="C00000"/>
                </a:solidFill>
                <a:latin typeface="Kozuka Gothic Pro R" pitchFamily="34" charset="-128"/>
                <a:ea typeface="宋体" panose="02010600030101010101" pitchFamily="2" charset="-122"/>
              </a:rPr>
              <a:t>FRONT-END DESIGN</a:t>
            </a:r>
            <a:endParaRPr lang="en-US" altLang="zh-CN" sz="2135" dirty="0">
              <a:solidFill>
                <a:srgbClr val="C00000"/>
              </a:solidFill>
              <a:latin typeface="Kozuka Gothic Pro R" pitchFamily="34" charset="-128"/>
              <a:ea typeface="宋体" panose="02010600030101010101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896466" y="411704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170" y="1857375"/>
            <a:ext cx="4540885" cy="2400935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949960" y="1028700"/>
            <a:ext cx="3100705" cy="5584190"/>
            <a:chOff x="1496" y="1620"/>
            <a:chExt cx="4883" cy="879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96" y="1620"/>
              <a:ext cx="4883" cy="8795"/>
            </a:xfrm>
            <a:prstGeom prst="rect">
              <a:avLst/>
            </a:prstGeom>
          </p:spPr>
        </p:pic>
        <p:pic>
          <p:nvPicPr>
            <p:cNvPr id="5" name="图片 4" descr="Screenshot_20220614_183852_com.huawei.photos"/>
            <p:cNvPicPr>
              <a:picLocks noChangeAspect="1"/>
            </p:cNvPicPr>
            <p:nvPr/>
          </p:nvPicPr>
          <p:blipFill>
            <a:blip r:embed="rId3"/>
            <a:srcRect t="12159" r="-156" b="42296"/>
            <a:stretch>
              <a:fillRect/>
            </a:stretch>
          </p:blipFill>
          <p:spPr>
            <a:xfrm>
              <a:off x="1509" y="2615"/>
              <a:ext cx="4870" cy="4568"/>
            </a:xfrm>
            <a:prstGeom prst="rect">
              <a:avLst/>
            </a:prstGeom>
          </p:spPr>
        </p:pic>
      </p:grpSp>
      <p:sp>
        <p:nvSpPr>
          <p:cNvPr id="10" name="矩形 9"/>
          <p:cNvSpPr/>
          <p:nvPr/>
        </p:nvSpPr>
        <p:spPr>
          <a:xfrm>
            <a:off x="947420" y="1629410"/>
            <a:ext cx="3098165" cy="3011170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 descr="resource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4166235" y="2653665"/>
            <a:ext cx="914400" cy="9144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229860" y="2905125"/>
            <a:ext cx="14046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effectLst/>
                <a:latin typeface="Times New Roman" panose="02020603050405020304" charset="0"/>
                <a:cs typeface="Times New Roman" panose="02020603050405020304" charset="0"/>
              </a:rPr>
              <a:t>WebView</a:t>
            </a:r>
            <a:endParaRPr lang="en-US" altLang="zh-CN" sz="2400"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47420" y="4640580"/>
            <a:ext cx="3098165" cy="1324610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 descr="resource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4166235" y="4820920"/>
            <a:ext cx="914400" cy="9144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229860" y="5072380"/>
            <a:ext cx="1838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effectLst/>
                <a:latin typeface="Times New Roman" panose="02020603050405020304" charset="0"/>
                <a:cs typeface="Times New Roman" panose="02020603050405020304" charset="0"/>
              </a:rPr>
              <a:t>Workspace</a:t>
            </a:r>
            <a:endParaRPr lang="en-US" altLang="zh-CN" sz="2400"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7" name="图片 16" descr="resource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4166235" y="5823585"/>
            <a:ext cx="914400" cy="91440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5229860" y="6075045"/>
            <a:ext cx="29635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effectLst/>
                <a:latin typeface="Times New Roman" panose="02020603050405020304" charset="0"/>
                <a:cs typeface="Times New Roman" panose="02020603050405020304" charset="0"/>
              </a:rPr>
              <a:t>Coordinate display</a:t>
            </a:r>
            <a:endParaRPr lang="en-US" altLang="zh-CN" sz="2400"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958850" y="5964555"/>
            <a:ext cx="3086100" cy="64960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290435" y="1047750"/>
            <a:ext cx="4725035" cy="389572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4029710" y="1047115"/>
            <a:ext cx="3261360" cy="5867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4009390" y="4640580"/>
            <a:ext cx="3301365" cy="3035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8950960" y="1173480"/>
            <a:ext cx="14046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effectLst/>
                <a:latin typeface="Times New Roman" panose="02020603050405020304" charset="0"/>
                <a:cs typeface="Times New Roman" panose="02020603050405020304" charset="0"/>
              </a:rPr>
              <a:t>RvizWeb</a:t>
            </a:r>
            <a:endParaRPr lang="en-US" altLang="zh-CN" sz="2400"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3405" y="4976495"/>
            <a:ext cx="3507105" cy="1558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5" name="TextBox 34"/>
          <p:cNvSpPr txBox="1"/>
          <p:nvPr/>
        </p:nvSpPr>
        <p:spPr>
          <a:xfrm>
            <a:off x="1211943" y="275107"/>
            <a:ext cx="1755609" cy="5024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5" spc="400" dirty="0">
                <a:latin typeface="方正兰亭细黑_GBK" pitchFamily="2" charset="-122"/>
                <a:ea typeface="方正兰亭细黑_GBK" pitchFamily="2" charset="-122"/>
              </a:rPr>
              <a:t>前端设计</a:t>
            </a:r>
            <a:endParaRPr lang="zh-CN" altLang="en-US" sz="2665" spc="4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6" name="TextBox 35"/>
          <p:cNvSpPr txBox="1"/>
          <p:nvPr/>
        </p:nvSpPr>
        <p:spPr>
          <a:xfrm>
            <a:off x="3082479" y="340671"/>
            <a:ext cx="2893695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135" dirty="0">
                <a:solidFill>
                  <a:srgbClr val="C00000"/>
                </a:solidFill>
                <a:latin typeface="Kozuka Gothic Pro R" pitchFamily="34" charset="-128"/>
                <a:ea typeface="宋体" panose="02010600030101010101" pitchFamily="2" charset="-122"/>
              </a:rPr>
              <a:t>FRONT-END DESIGN</a:t>
            </a:r>
            <a:endParaRPr lang="en-US" altLang="zh-CN" sz="2135" dirty="0">
              <a:solidFill>
                <a:srgbClr val="C00000"/>
              </a:solidFill>
              <a:latin typeface="Kozuka Gothic Pro R" pitchFamily="34" charset="-128"/>
              <a:ea typeface="宋体" panose="02010600030101010101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896466" y="411704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00296" y="1095064"/>
            <a:ext cx="2855595" cy="545846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474980" y="1089025"/>
            <a:ext cx="2811145" cy="5458460"/>
            <a:chOff x="1496" y="1620"/>
            <a:chExt cx="4883" cy="879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96" y="1620"/>
              <a:ext cx="4883" cy="8795"/>
            </a:xfrm>
            <a:prstGeom prst="rect">
              <a:avLst/>
            </a:prstGeom>
          </p:spPr>
        </p:pic>
        <p:pic>
          <p:nvPicPr>
            <p:cNvPr id="5" name="图片 4" descr="Screenshot_20220614_183852_com.huawei.photos"/>
            <p:cNvPicPr>
              <a:picLocks noChangeAspect="1"/>
            </p:cNvPicPr>
            <p:nvPr/>
          </p:nvPicPr>
          <p:blipFill>
            <a:blip r:embed="rId3"/>
            <a:srcRect t="12159" r="-156" b="42296"/>
            <a:stretch>
              <a:fillRect/>
            </a:stretch>
          </p:blipFill>
          <p:spPr>
            <a:xfrm>
              <a:off x="1509" y="2615"/>
              <a:ext cx="4870" cy="4568"/>
            </a:xfrm>
            <a:prstGeom prst="rect">
              <a:avLst/>
            </a:prstGeom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205" y="1095375"/>
            <a:ext cx="2645410" cy="54590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6220" y="1095375"/>
            <a:ext cx="2633980" cy="5459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5039883" cy="68580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TextBox 1"/>
          <p:cNvSpPr txBox="1"/>
          <p:nvPr/>
        </p:nvSpPr>
        <p:spPr>
          <a:xfrm>
            <a:off x="5449200" y="2751130"/>
            <a:ext cx="2922595" cy="913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335" b="1">
                <a:latin typeface="方正兰亭细黑_GBK" pitchFamily="2" charset="-122"/>
                <a:ea typeface="方正兰亭细黑_GBK" pitchFamily="2" charset="-122"/>
              </a:rPr>
              <a:t>项目展示</a:t>
            </a:r>
            <a:endParaRPr lang="zh-CN" altLang="en-US" sz="5335" b="1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93155" y="3862199"/>
            <a:ext cx="1654707" cy="410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665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lang="zh-CN" altLang="en-US" sz="266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3017043" y="1928533"/>
            <a:ext cx="1734808" cy="1734808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" grpId="0"/>
      <p:bldP spid="3" grpId="0"/>
    </p:bld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513</Words>
  <Application>WPS 演示</Application>
  <PresentationFormat>宽屏</PresentationFormat>
  <Paragraphs>74</Paragraphs>
  <Slides>11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7" baseType="lpstr">
      <vt:lpstr>Arial</vt:lpstr>
      <vt:lpstr>宋体</vt:lpstr>
      <vt:lpstr>Wingdings</vt:lpstr>
      <vt:lpstr>等线</vt:lpstr>
      <vt:lpstr>方正兰亭粗黑_GBK</vt:lpstr>
      <vt:lpstr>黑体</vt:lpstr>
      <vt:lpstr>等线 Light</vt:lpstr>
      <vt:lpstr>方正超粗黑简体</vt:lpstr>
      <vt:lpstr>微软雅黑</vt:lpstr>
      <vt:lpstr>方正兰亭细黑_GBK</vt:lpstr>
      <vt:lpstr>Kozuka Gothic Pro R</vt:lpstr>
      <vt:lpstr>Times New Roman</vt:lpstr>
      <vt:lpstr>Arial Unicode MS</vt:lpstr>
      <vt:lpstr>Yu Gothic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cao fengyuan</dc:creator>
  <cp:lastModifiedBy>LYW</cp:lastModifiedBy>
  <cp:revision>5</cp:revision>
  <dcterms:created xsi:type="dcterms:W3CDTF">2022-06-16T09:58:00Z</dcterms:created>
  <dcterms:modified xsi:type="dcterms:W3CDTF">2022-06-17T02:04:47Z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2052-11.1.0.9914</vt:lpwstr>
  </property>
</Properties>
</file>

<file path=docProps/thumbnail.jpeg>
</file>